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6" r:id="rId2"/>
    <p:sldId id="257" r:id="rId3"/>
  </p:sldIdLst>
  <p:sldSz cx="10240963" cy="7772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6D6"/>
    <a:srgbClr val="FDF5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6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idx="1"/>
          </p:nvPr>
        </p:nvSpPr>
        <p:spPr>
          <a:xfrm>
            <a:off x="3970734" y="0"/>
            <a:ext cx="3038145" cy="465743"/>
          </a:xfrm>
          <a:prstGeom prst="rect">
            <a:avLst/>
          </a:prstGeom>
        </p:spPr>
        <p:txBody>
          <a:bodyPr vert="horz" lIns="88139" tIns="44070" rIns="88139" bIns="44070" rtlCol="0"/>
          <a:lstStyle>
            <a:lvl1pPr algn="r">
              <a:defRPr sz="1200"/>
            </a:lvl1pPr>
          </a:lstStyle>
          <a:p>
            <a:fld id="{4B9A5343-7ED7-44C5-A7DF-6ADE3E63029B}" type="datetimeFigureOut">
              <a:rPr lang="en-US" smtClean="0"/>
              <a:t>10/14/2026</a:t>
            </a:fld>
            <a:endParaRPr lang="en-US"/>
          </a:p>
        </p:txBody>
      </p:sp>
      <p:sp>
        <p:nvSpPr>
          <p:cNvPr id="4" name="Slide Image Placeholder 3"/>
          <p:cNvSpPr>
            <a:spLocks noGrp="1" noRot="1" noChangeAspect="1"/>
          </p:cNvSpPr>
          <p:nvPr>
            <p:ph type="sldImg" idx="2"/>
          </p:nvPr>
        </p:nvSpPr>
        <p:spPr>
          <a:xfrm>
            <a:off x="1439863" y="1162050"/>
            <a:ext cx="4130675" cy="3136900"/>
          </a:xfrm>
          <a:prstGeom prst="rect">
            <a:avLst/>
          </a:prstGeom>
          <a:noFill/>
          <a:ln w="12700">
            <a:solidFill>
              <a:prstClr val="black"/>
            </a:solidFill>
          </a:ln>
        </p:spPr>
        <p:txBody>
          <a:bodyPr vert="horz" lIns="88139" tIns="44070" rIns="88139" bIns="44070" rtlCol="0" anchor="ctr"/>
          <a:lstStyle/>
          <a:p>
            <a:endParaRPr lang="en-US"/>
          </a:p>
        </p:txBody>
      </p:sp>
      <p:sp>
        <p:nvSpPr>
          <p:cNvPr id="5" name="Notes Placeholder 4"/>
          <p:cNvSpPr>
            <a:spLocks noGrp="1"/>
          </p:cNvSpPr>
          <p:nvPr>
            <p:ph type="body" sz="quarter" idx="3"/>
          </p:nvPr>
        </p:nvSpPr>
        <p:spPr>
          <a:xfrm>
            <a:off x="701345" y="4474508"/>
            <a:ext cx="5607711" cy="3659842"/>
          </a:xfrm>
          <a:prstGeom prst="rect">
            <a:avLst/>
          </a:prstGeom>
        </p:spPr>
        <p:txBody>
          <a:bodyPr vert="horz" lIns="88139" tIns="44070" rIns="88139" bIns="4407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a:p>
        </p:txBody>
      </p:sp>
      <p:sp>
        <p:nvSpPr>
          <p:cNvPr id="7" name="Slide Number Placeholder 6"/>
          <p:cNvSpPr>
            <a:spLocks noGrp="1"/>
          </p:cNvSpPr>
          <p:nvPr>
            <p:ph type="sldNum" sz="quarter" idx="5"/>
          </p:nvPr>
        </p:nvSpPr>
        <p:spPr>
          <a:xfrm>
            <a:off x="3970734" y="8830658"/>
            <a:ext cx="3038145" cy="465742"/>
          </a:xfrm>
          <a:prstGeom prst="rect">
            <a:avLst/>
          </a:prstGeom>
        </p:spPr>
        <p:txBody>
          <a:bodyPr vert="horz" lIns="88139" tIns="44070" rIns="88139" bIns="44070" rtlCol="0" anchor="b"/>
          <a:lstStyle>
            <a:lvl1pPr algn="r">
              <a:defRPr sz="1200"/>
            </a:lvl1pPr>
          </a:lstStyle>
          <a:p>
            <a:fld id="{C40767C3-B9B1-466D-9C6D-778B3DEFE089}" type="slidenum">
              <a:rPr lang="en-US" smtClean="0"/>
              <a:t>‹#›</a:t>
            </a:fld>
            <a:endParaRPr lang="en-US"/>
          </a:p>
        </p:txBody>
      </p:sp>
    </p:spTree>
    <p:extLst>
      <p:ext uri="{BB962C8B-B14F-4D97-AF65-F5344CB8AC3E}">
        <p14:creationId xmlns:p14="http://schemas.microsoft.com/office/powerpoint/2010/main" val="2476499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8072" y="1272011"/>
            <a:ext cx="8704819" cy="2705947"/>
          </a:xfrm>
        </p:spPr>
        <p:txBody>
          <a:bodyPr anchor="b"/>
          <a:lstStyle>
            <a:lvl1pPr algn="ctr">
              <a:defRPr sz="6720"/>
            </a:lvl1pPr>
          </a:lstStyle>
          <a:p>
            <a:r>
              <a:rPr lang="en-US"/>
              <a:t>Click to edit Master title style</a:t>
            </a:r>
            <a:endParaRPr lang="en-US" dirty="0"/>
          </a:p>
        </p:txBody>
      </p:sp>
      <p:sp>
        <p:nvSpPr>
          <p:cNvPr id="3" name="Subtitle 2"/>
          <p:cNvSpPr>
            <a:spLocks noGrp="1"/>
          </p:cNvSpPr>
          <p:nvPr>
            <p:ph type="subTitle" idx="1"/>
          </p:nvPr>
        </p:nvSpPr>
        <p:spPr>
          <a:xfrm>
            <a:off x="1280121" y="4082310"/>
            <a:ext cx="7680722" cy="1876530"/>
          </a:xfrm>
        </p:spPr>
        <p:txBody>
          <a:bodyPr/>
          <a:lstStyle>
            <a:lvl1pPr marL="0" indent="0" algn="ctr">
              <a:buNone/>
              <a:defRPr sz="2688"/>
            </a:lvl1pPr>
            <a:lvl2pPr marL="512064" indent="0" algn="ctr">
              <a:buNone/>
              <a:defRPr sz="2240"/>
            </a:lvl2pPr>
            <a:lvl3pPr marL="1024128" indent="0" algn="ctr">
              <a:buNone/>
              <a:defRPr sz="2016"/>
            </a:lvl3pPr>
            <a:lvl4pPr marL="1536192" indent="0" algn="ctr">
              <a:buNone/>
              <a:defRPr sz="1792"/>
            </a:lvl4pPr>
            <a:lvl5pPr marL="2048256" indent="0" algn="ctr">
              <a:buNone/>
              <a:defRPr sz="1792"/>
            </a:lvl5pPr>
            <a:lvl6pPr marL="2560320" indent="0" algn="ctr">
              <a:buNone/>
              <a:defRPr sz="1792"/>
            </a:lvl6pPr>
            <a:lvl7pPr marL="3072384" indent="0" algn="ctr">
              <a:buNone/>
              <a:defRPr sz="1792"/>
            </a:lvl7pPr>
            <a:lvl8pPr marL="3584448" indent="0" algn="ctr">
              <a:buNone/>
              <a:defRPr sz="1792"/>
            </a:lvl8pPr>
            <a:lvl9pPr marL="4096512" indent="0" algn="ctr">
              <a:buNone/>
              <a:defRPr sz="1792"/>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3F27E6-6921-43E0-8AB6-007855415B0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1209743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3F27E6-6921-43E0-8AB6-007855415B0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2330609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8733" y="1937705"/>
            <a:ext cx="8832831" cy="3233102"/>
          </a:xfrm>
        </p:spPr>
        <p:txBody>
          <a:bodyPr anchor="b"/>
          <a:lstStyle>
            <a:lvl1pPr>
              <a:defRPr sz="6720"/>
            </a:lvl1pPr>
          </a:lstStyle>
          <a:p>
            <a:r>
              <a:rPr lang="en-US"/>
              <a:t>Click to edit Master title style</a:t>
            </a:r>
            <a:endParaRPr lang="en-US" dirty="0"/>
          </a:p>
        </p:txBody>
      </p:sp>
      <p:sp>
        <p:nvSpPr>
          <p:cNvPr id="3" name="Text Placeholder 2"/>
          <p:cNvSpPr>
            <a:spLocks noGrp="1"/>
          </p:cNvSpPr>
          <p:nvPr>
            <p:ph type="body" idx="1"/>
          </p:nvPr>
        </p:nvSpPr>
        <p:spPr>
          <a:xfrm>
            <a:off x="698733" y="5201393"/>
            <a:ext cx="8832831" cy="1700212"/>
          </a:xfrm>
        </p:spPr>
        <p:txBody>
          <a:bodyPr/>
          <a:lstStyle>
            <a:lvl1pPr marL="0" indent="0">
              <a:buNone/>
              <a:defRPr sz="2688">
                <a:solidFill>
                  <a:schemeClr val="tx1">
                    <a:tint val="82000"/>
                  </a:schemeClr>
                </a:solidFill>
              </a:defRPr>
            </a:lvl1pPr>
            <a:lvl2pPr marL="512064" indent="0">
              <a:buNone/>
              <a:defRPr sz="2240">
                <a:solidFill>
                  <a:schemeClr val="tx1">
                    <a:tint val="82000"/>
                  </a:schemeClr>
                </a:solidFill>
              </a:defRPr>
            </a:lvl2pPr>
            <a:lvl3pPr marL="1024128" indent="0">
              <a:buNone/>
              <a:defRPr sz="2016">
                <a:solidFill>
                  <a:schemeClr val="tx1">
                    <a:tint val="82000"/>
                  </a:schemeClr>
                </a:solidFill>
              </a:defRPr>
            </a:lvl3pPr>
            <a:lvl4pPr marL="1536192" indent="0">
              <a:buNone/>
              <a:defRPr sz="1792">
                <a:solidFill>
                  <a:schemeClr val="tx1">
                    <a:tint val="82000"/>
                  </a:schemeClr>
                </a:solidFill>
              </a:defRPr>
            </a:lvl4pPr>
            <a:lvl5pPr marL="2048256" indent="0">
              <a:buNone/>
              <a:defRPr sz="1792">
                <a:solidFill>
                  <a:schemeClr val="tx1">
                    <a:tint val="82000"/>
                  </a:schemeClr>
                </a:solidFill>
              </a:defRPr>
            </a:lvl5pPr>
            <a:lvl6pPr marL="2560320" indent="0">
              <a:buNone/>
              <a:defRPr sz="1792">
                <a:solidFill>
                  <a:schemeClr val="tx1">
                    <a:tint val="82000"/>
                  </a:schemeClr>
                </a:solidFill>
              </a:defRPr>
            </a:lvl6pPr>
            <a:lvl7pPr marL="3072384" indent="0">
              <a:buNone/>
              <a:defRPr sz="1792">
                <a:solidFill>
                  <a:schemeClr val="tx1">
                    <a:tint val="82000"/>
                  </a:schemeClr>
                </a:solidFill>
              </a:defRPr>
            </a:lvl7pPr>
            <a:lvl8pPr marL="3584448" indent="0">
              <a:buNone/>
              <a:defRPr sz="1792">
                <a:solidFill>
                  <a:schemeClr val="tx1">
                    <a:tint val="82000"/>
                  </a:schemeClr>
                </a:solidFill>
              </a:defRPr>
            </a:lvl8pPr>
            <a:lvl9pPr marL="4096512" indent="0">
              <a:buNone/>
              <a:defRPr sz="1792">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3F27E6-6921-43E0-8AB6-007855415B0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260260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04066" y="2069042"/>
            <a:ext cx="4352409"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84488" y="2069042"/>
            <a:ext cx="4352409"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3F27E6-6921-43E0-8AB6-007855415B06}"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860438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5400" y="413810"/>
            <a:ext cx="8832831"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705401" y="1905318"/>
            <a:ext cx="4332407" cy="933767"/>
          </a:xfrm>
        </p:spPr>
        <p:txBody>
          <a:bodyPr anchor="b"/>
          <a:lstStyle>
            <a:lvl1pPr marL="0" indent="0">
              <a:buNone/>
              <a:defRPr sz="2688" b="1"/>
            </a:lvl1pPr>
            <a:lvl2pPr marL="512064" indent="0">
              <a:buNone/>
              <a:defRPr sz="2240" b="1"/>
            </a:lvl2pPr>
            <a:lvl3pPr marL="1024128" indent="0">
              <a:buNone/>
              <a:defRPr sz="2016" b="1"/>
            </a:lvl3pPr>
            <a:lvl4pPr marL="1536192" indent="0">
              <a:buNone/>
              <a:defRPr sz="1792" b="1"/>
            </a:lvl4pPr>
            <a:lvl5pPr marL="2048256" indent="0">
              <a:buNone/>
              <a:defRPr sz="1792" b="1"/>
            </a:lvl5pPr>
            <a:lvl6pPr marL="2560320" indent="0">
              <a:buNone/>
              <a:defRPr sz="1792" b="1"/>
            </a:lvl6pPr>
            <a:lvl7pPr marL="3072384" indent="0">
              <a:buNone/>
              <a:defRPr sz="1792" b="1"/>
            </a:lvl7pPr>
            <a:lvl8pPr marL="3584448" indent="0">
              <a:buNone/>
              <a:defRPr sz="1792" b="1"/>
            </a:lvl8pPr>
            <a:lvl9pPr marL="4096512" indent="0">
              <a:buNone/>
              <a:defRPr sz="1792" b="1"/>
            </a:lvl9pPr>
          </a:lstStyle>
          <a:p>
            <a:pPr lvl="0"/>
            <a:r>
              <a:rPr lang="en-US"/>
              <a:t>Click to edit Master text styles</a:t>
            </a:r>
          </a:p>
        </p:txBody>
      </p:sp>
      <p:sp>
        <p:nvSpPr>
          <p:cNvPr id="4" name="Content Placeholder 3"/>
          <p:cNvSpPr>
            <a:spLocks noGrp="1"/>
          </p:cNvSpPr>
          <p:nvPr>
            <p:ph sz="half" idx="2"/>
          </p:nvPr>
        </p:nvSpPr>
        <p:spPr>
          <a:xfrm>
            <a:off x="705401" y="2839085"/>
            <a:ext cx="4332407"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84488" y="1905318"/>
            <a:ext cx="4353743" cy="933767"/>
          </a:xfrm>
        </p:spPr>
        <p:txBody>
          <a:bodyPr anchor="b"/>
          <a:lstStyle>
            <a:lvl1pPr marL="0" indent="0">
              <a:buNone/>
              <a:defRPr sz="2688" b="1"/>
            </a:lvl1pPr>
            <a:lvl2pPr marL="512064" indent="0">
              <a:buNone/>
              <a:defRPr sz="2240" b="1"/>
            </a:lvl2pPr>
            <a:lvl3pPr marL="1024128" indent="0">
              <a:buNone/>
              <a:defRPr sz="2016" b="1"/>
            </a:lvl3pPr>
            <a:lvl4pPr marL="1536192" indent="0">
              <a:buNone/>
              <a:defRPr sz="1792" b="1"/>
            </a:lvl4pPr>
            <a:lvl5pPr marL="2048256" indent="0">
              <a:buNone/>
              <a:defRPr sz="1792" b="1"/>
            </a:lvl5pPr>
            <a:lvl6pPr marL="2560320" indent="0">
              <a:buNone/>
              <a:defRPr sz="1792" b="1"/>
            </a:lvl6pPr>
            <a:lvl7pPr marL="3072384" indent="0">
              <a:buNone/>
              <a:defRPr sz="1792" b="1"/>
            </a:lvl7pPr>
            <a:lvl8pPr marL="3584448" indent="0">
              <a:buNone/>
              <a:defRPr sz="1792" b="1"/>
            </a:lvl8pPr>
            <a:lvl9pPr marL="4096512" indent="0">
              <a:buNone/>
              <a:defRPr sz="1792" b="1"/>
            </a:lvl9pPr>
          </a:lstStyle>
          <a:p>
            <a:pPr lvl="0"/>
            <a:r>
              <a:rPr lang="en-US"/>
              <a:t>Click to edit Master text styles</a:t>
            </a:r>
          </a:p>
        </p:txBody>
      </p:sp>
      <p:sp>
        <p:nvSpPr>
          <p:cNvPr id="6" name="Content Placeholder 5"/>
          <p:cNvSpPr>
            <a:spLocks noGrp="1"/>
          </p:cNvSpPr>
          <p:nvPr>
            <p:ph sz="quarter" idx="4"/>
          </p:nvPr>
        </p:nvSpPr>
        <p:spPr>
          <a:xfrm>
            <a:off x="5184488" y="2839085"/>
            <a:ext cx="4353743"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3F27E6-6921-43E0-8AB6-007855415B06}"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1786594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3F27E6-6921-43E0-8AB6-007855415B06}"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2890954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3F27E6-6921-43E0-8AB6-007855415B06}"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1765463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5400" y="518160"/>
            <a:ext cx="3302977" cy="1813560"/>
          </a:xfrm>
        </p:spPr>
        <p:txBody>
          <a:bodyPr anchor="b"/>
          <a:lstStyle>
            <a:lvl1pPr>
              <a:defRPr sz="3584"/>
            </a:lvl1pPr>
          </a:lstStyle>
          <a:p>
            <a:r>
              <a:rPr lang="en-US"/>
              <a:t>Click to edit Master title style</a:t>
            </a:r>
            <a:endParaRPr lang="en-US" dirty="0"/>
          </a:p>
        </p:txBody>
      </p:sp>
      <p:sp>
        <p:nvSpPr>
          <p:cNvPr id="3" name="Content Placeholder 2"/>
          <p:cNvSpPr>
            <a:spLocks noGrp="1"/>
          </p:cNvSpPr>
          <p:nvPr>
            <p:ph idx="1"/>
          </p:nvPr>
        </p:nvSpPr>
        <p:spPr>
          <a:xfrm>
            <a:off x="4353743" y="1119083"/>
            <a:ext cx="5184488" cy="5523442"/>
          </a:xfrm>
        </p:spPr>
        <p:txBody>
          <a:bodyPr/>
          <a:lstStyle>
            <a:lvl1pPr>
              <a:defRPr sz="3584"/>
            </a:lvl1pPr>
            <a:lvl2pPr>
              <a:defRPr sz="3136"/>
            </a:lvl2pPr>
            <a:lvl3pPr>
              <a:defRPr sz="2688"/>
            </a:lvl3pPr>
            <a:lvl4pPr>
              <a:defRPr sz="2240"/>
            </a:lvl4pPr>
            <a:lvl5pPr>
              <a:defRPr sz="2240"/>
            </a:lvl5pPr>
            <a:lvl6pPr>
              <a:defRPr sz="2240"/>
            </a:lvl6pPr>
            <a:lvl7pPr>
              <a:defRPr sz="2240"/>
            </a:lvl7pPr>
            <a:lvl8pPr>
              <a:defRPr sz="2240"/>
            </a:lvl8pPr>
            <a:lvl9pPr>
              <a:defRPr sz="22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5400" y="2331720"/>
            <a:ext cx="3302977" cy="4319800"/>
          </a:xfrm>
        </p:spPr>
        <p:txBody>
          <a:bodyPr/>
          <a:lstStyle>
            <a:lvl1pPr marL="0" indent="0">
              <a:buNone/>
              <a:defRPr sz="1792"/>
            </a:lvl1pPr>
            <a:lvl2pPr marL="512064" indent="0">
              <a:buNone/>
              <a:defRPr sz="1568"/>
            </a:lvl2pPr>
            <a:lvl3pPr marL="1024128" indent="0">
              <a:buNone/>
              <a:defRPr sz="1344"/>
            </a:lvl3pPr>
            <a:lvl4pPr marL="1536192" indent="0">
              <a:buNone/>
              <a:defRPr sz="1120"/>
            </a:lvl4pPr>
            <a:lvl5pPr marL="2048256" indent="0">
              <a:buNone/>
              <a:defRPr sz="1120"/>
            </a:lvl5pPr>
            <a:lvl6pPr marL="2560320" indent="0">
              <a:buNone/>
              <a:defRPr sz="1120"/>
            </a:lvl6pPr>
            <a:lvl7pPr marL="3072384" indent="0">
              <a:buNone/>
              <a:defRPr sz="1120"/>
            </a:lvl7pPr>
            <a:lvl8pPr marL="3584448" indent="0">
              <a:buNone/>
              <a:defRPr sz="1120"/>
            </a:lvl8pPr>
            <a:lvl9pPr marL="4096512" indent="0">
              <a:buNone/>
              <a:defRPr sz="1120"/>
            </a:lvl9pPr>
          </a:lstStyle>
          <a:p>
            <a:pPr lvl="0"/>
            <a:r>
              <a:rPr lang="en-US"/>
              <a:t>Click to edit Master text styles</a:t>
            </a:r>
          </a:p>
        </p:txBody>
      </p:sp>
      <p:sp>
        <p:nvSpPr>
          <p:cNvPr id="5" name="Date Placeholder 4"/>
          <p:cNvSpPr>
            <a:spLocks noGrp="1"/>
          </p:cNvSpPr>
          <p:nvPr>
            <p:ph type="dt" sz="half" idx="10"/>
          </p:nvPr>
        </p:nvSpPr>
        <p:spPr/>
        <p:txBody>
          <a:bodyPr/>
          <a:lstStyle/>
          <a:p>
            <a:fld id="{1F3F27E6-6921-43E0-8AB6-007855415B06}"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252114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5400" y="518160"/>
            <a:ext cx="3302977" cy="1813560"/>
          </a:xfrm>
        </p:spPr>
        <p:txBody>
          <a:bodyPr anchor="b"/>
          <a:lstStyle>
            <a:lvl1pPr>
              <a:defRPr sz="3584"/>
            </a:lvl1pPr>
          </a:lstStyle>
          <a:p>
            <a:r>
              <a:rPr lang="en-US"/>
              <a:t>Click to edit Master title style</a:t>
            </a:r>
            <a:endParaRPr lang="en-US" dirty="0"/>
          </a:p>
        </p:txBody>
      </p:sp>
      <p:sp>
        <p:nvSpPr>
          <p:cNvPr id="3" name="Picture Placeholder 2"/>
          <p:cNvSpPr>
            <a:spLocks noGrp="1" noChangeAspect="1"/>
          </p:cNvSpPr>
          <p:nvPr>
            <p:ph type="pic" idx="1"/>
          </p:nvPr>
        </p:nvSpPr>
        <p:spPr>
          <a:xfrm>
            <a:off x="4353743" y="1119083"/>
            <a:ext cx="5184488" cy="5523442"/>
          </a:xfrm>
        </p:spPr>
        <p:txBody>
          <a:bodyPr anchor="t"/>
          <a:lstStyle>
            <a:lvl1pPr marL="0" indent="0">
              <a:buNone/>
              <a:defRPr sz="3584"/>
            </a:lvl1pPr>
            <a:lvl2pPr marL="512064" indent="0">
              <a:buNone/>
              <a:defRPr sz="3136"/>
            </a:lvl2pPr>
            <a:lvl3pPr marL="1024128" indent="0">
              <a:buNone/>
              <a:defRPr sz="2688"/>
            </a:lvl3pPr>
            <a:lvl4pPr marL="1536192" indent="0">
              <a:buNone/>
              <a:defRPr sz="2240"/>
            </a:lvl4pPr>
            <a:lvl5pPr marL="2048256" indent="0">
              <a:buNone/>
              <a:defRPr sz="2240"/>
            </a:lvl5pPr>
            <a:lvl6pPr marL="2560320" indent="0">
              <a:buNone/>
              <a:defRPr sz="2240"/>
            </a:lvl6pPr>
            <a:lvl7pPr marL="3072384" indent="0">
              <a:buNone/>
              <a:defRPr sz="2240"/>
            </a:lvl7pPr>
            <a:lvl8pPr marL="3584448" indent="0">
              <a:buNone/>
              <a:defRPr sz="2240"/>
            </a:lvl8pPr>
            <a:lvl9pPr marL="4096512" indent="0">
              <a:buNone/>
              <a:defRPr sz="2240"/>
            </a:lvl9pPr>
          </a:lstStyle>
          <a:p>
            <a:r>
              <a:rPr lang="en-US"/>
              <a:t>Click icon to add picture</a:t>
            </a:r>
            <a:endParaRPr lang="en-US" dirty="0"/>
          </a:p>
        </p:txBody>
      </p:sp>
      <p:sp>
        <p:nvSpPr>
          <p:cNvPr id="4" name="Text Placeholder 3"/>
          <p:cNvSpPr>
            <a:spLocks noGrp="1"/>
          </p:cNvSpPr>
          <p:nvPr>
            <p:ph type="body" sz="half" idx="2"/>
          </p:nvPr>
        </p:nvSpPr>
        <p:spPr>
          <a:xfrm>
            <a:off x="705400" y="2331720"/>
            <a:ext cx="3302977" cy="4319800"/>
          </a:xfrm>
        </p:spPr>
        <p:txBody>
          <a:bodyPr/>
          <a:lstStyle>
            <a:lvl1pPr marL="0" indent="0">
              <a:buNone/>
              <a:defRPr sz="1792"/>
            </a:lvl1pPr>
            <a:lvl2pPr marL="512064" indent="0">
              <a:buNone/>
              <a:defRPr sz="1568"/>
            </a:lvl2pPr>
            <a:lvl3pPr marL="1024128" indent="0">
              <a:buNone/>
              <a:defRPr sz="1344"/>
            </a:lvl3pPr>
            <a:lvl4pPr marL="1536192" indent="0">
              <a:buNone/>
              <a:defRPr sz="1120"/>
            </a:lvl4pPr>
            <a:lvl5pPr marL="2048256" indent="0">
              <a:buNone/>
              <a:defRPr sz="1120"/>
            </a:lvl5pPr>
            <a:lvl6pPr marL="2560320" indent="0">
              <a:buNone/>
              <a:defRPr sz="1120"/>
            </a:lvl6pPr>
            <a:lvl7pPr marL="3072384" indent="0">
              <a:buNone/>
              <a:defRPr sz="1120"/>
            </a:lvl7pPr>
            <a:lvl8pPr marL="3584448" indent="0">
              <a:buNone/>
              <a:defRPr sz="1120"/>
            </a:lvl8pPr>
            <a:lvl9pPr marL="4096512" indent="0">
              <a:buNone/>
              <a:defRPr sz="1120"/>
            </a:lvl9pPr>
          </a:lstStyle>
          <a:p>
            <a:pPr lvl="0"/>
            <a:r>
              <a:rPr lang="en-US"/>
              <a:t>Click to edit Master text styles</a:t>
            </a:r>
          </a:p>
        </p:txBody>
      </p:sp>
      <p:sp>
        <p:nvSpPr>
          <p:cNvPr id="5" name="Date Placeholder 4"/>
          <p:cNvSpPr>
            <a:spLocks noGrp="1"/>
          </p:cNvSpPr>
          <p:nvPr>
            <p:ph type="dt" sz="half" idx="10"/>
          </p:nvPr>
        </p:nvSpPr>
        <p:spPr/>
        <p:txBody>
          <a:bodyPr/>
          <a:lstStyle/>
          <a:p>
            <a:fld id="{1F3F27E6-6921-43E0-8AB6-007855415B06}"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2911953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3F27E6-6921-43E0-8AB6-007855415B0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1657411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8690" y="413808"/>
            <a:ext cx="2208208"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04067" y="413808"/>
            <a:ext cx="6496611"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3F27E6-6921-43E0-8AB6-007855415B0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23CDD-488A-418A-ABB0-04C272072BD2}" type="slidenum">
              <a:rPr lang="en-US" smtClean="0"/>
              <a:t>‹#›</a:t>
            </a:fld>
            <a:endParaRPr lang="en-US"/>
          </a:p>
        </p:txBody>
      </p:sp>
    </p:spTree>
    <p:extLst>
      <p:ext uri="{BB962C8B-B14F-4D97-AF65-F5344CB8AC3E}">
        <p14:creationId xmlns:p14="http://schemas.microsoft.com/office/powerpoint/2010/main" val="615552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4066" y="413810"/>
            <a:ext cx="8832831"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04066" y="2069042"/>
            <a:ext cx="8832831"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04066" y="7203865"/>
            <a:ext cx="2304217" cy="413808"/>
          </a:xfrm>
          <a:prstGeom prst="rect">
            <a:avLst/>
          </a:prstGeom>
        </p:spPr>
        <p:txBody>
          <a:bodyPr vert="horz" lIns="91440" tIns="45720" rIns="91440" bIns="45720" rtlCol="0" anchor="ctr"/>
          <a:lstStyle>
            <a:lvl1pPr algn="l">
              <a:defRPr sz="1344">
                <a:solidFill>
                  <a:schemeClr val="tx1">
                    <a:tint val="82000"/>
                  </a:schemeClr>
                </a:solidFill>
              </a:defRPr>
            </a:lvl1pPr>
          </a:lstStyle>
          <a:p>
            <a:fld id="{1F3F27E6-6921-43E0-8AB6-007855415B06}" type="datetimeFigureOut">
              <a:rPr lang="en-US" smtClean="0"/>
              <a:t>10/14/2026</a:t>
            </a:fld>
            <a:endParaRPr lang="en-US"/>
          </a:p>
        </p:txBody>
      </p:sp>
      <p:sp>
        <p:nvSpPr>
          <p:cNvPr id="5" name="Footer Placeholder 4"/>
          <p:cNvSpPr>
            <a:spLocks noGrp="1"/>
          </p:cNvSpPr>
          <p:nvPr>
            <p:ph type="ftr" sz="quarter" idx="3"/>
          </p:nvPr>
        </p:nvSpPr>
        <p:spPr>
          <a:xfrm>
            <a:off x="3392319" y="7203865"/>
            <a:ext cx="3456325" cy="413808"/>
          </a:xfrm>
          <a:prstGeom prst="rect">
            <a:avLst/>
          </a:prstGeom>
        </p:spPr>
        <p:txBody>
          <a:bodyPr vert="horz" lIns="91440" tIns="45720" rIns="91440" bIns="45720" rtlCol="0" anchor="ctr"/>
          <a:lstStyle>
            <a:lvl1pPr algn="ctr">
              <a:defRPr sz="1344">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7232680" y="7203865"/>
            <a:ext cx="2304217" cy="413808"/>
          </a:xfrm>
          <a:prstGeom prst="rect">
            <a:avLst/>
          </a:prstGeom>
        </p:spPr>
        <p:txBody>
          <a:bodyPr vert="horz" lIns="91440" tIns="45720" rIns="91440" bIns="45720" rtlCol="0" anchor="ctr"/>
          <a:lstStyle>
            <a:lvl1pPr algn="r">
              <a:defRPr sz="1344">
                <a:solidFill>
                  <a:schemeClr val="tx1">
                    <a:tint val="82000"/>
                  </a:schemeClr>
                </a:solidFill>
              </a:defRPr>
            </a:lvl1pPr>
          </a:lstStyle>
          <a:p>
            <a:fld id="{B3D23CDD-488A-418A-ABB0-04C272072BD2}" type="slidenum">
              <a:rPr lang="en-US" smtClean="0"/>
              <a:t>‹#›</a:t>
            </a:fld>
            <a:endParaRPr lang="en-US"/>
          </a:p>
        </p:txBody>
      </p:sp>
    </p:spTree>
    <p:extLst>
      <p:ext uri="{BB962C8B-B14F-4D97-AF65-F5344CB8AC3E}">
        <p14:creationId xmlns:p14="http://schemas.microsoft.com/office/powerpoint/2010/main" val="1111199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24128" rtl="0" eaLnBrk="1" latinLnBrk="0" hangingPunct="1">
        <a:lnSpc>
          <a:spcPct val="90000"/>
        </a:lnSpc>
        <a:spcBef>
          <a:spcPct val="0"/>
        </a:spcBef>
        <a:buNone/>
        <a:defRPr sz="4928" kern="1200">
          <a:solidFill>
            <a:schemeClr val="tx1"/>
          </a:solidFill>
          <a:latin typeface="+mj-lt"/>
          <a:ea typeface="+mj-ea"/>
          <a:cs typeface="+mj-cs"/>
        </a:defRPr>
      </a:lvl1pPr>
    </p:titleStyle>
    <p:bodyStyle>
      <a:lvl1pPr marL="256032" indent="-256032" algn="l" defTabSz="1024128" rtl="0" eaLnBrk="1" latinLnBrk="0" hangingPunct="1">
        <a:lnSpc>
          <a:spcPct val="90000"/>
        </a:lnSpc>
        <a:spcBef>
          <a:spcPts val="1120"/>
        </a:spcBef>
        <a:buFont typeface="Arial" panose="020B0604020202020204" pitchFamily="34" charset="0"/>
        <a:buChar char="•"/>
        <a:defRPr sz="3136" kern="1200">
          <a:solidFill>
            <a:schemeClr val="tx1"/>
          </a:solidFill>
          <a:latin typeface="+mn-lt"/>
          <a:ea typeface="+mn-ea"/>
          <a:cs typeface="+mn-cs"/>
        </a:defRPr>
      </a:lvl1pPr>
      <a:lvl2pPr marL="768096" indent="-256032" algn="l" defTabSz="1024128" rtl="0" eaLnBrk="1" latinLnBrk="0" hangingPunct="1">
        <a:lnSpc>
          <a:spcPct val="90000"/>
        </a:lnSpc>
        <a:spcBef>
          <a:spcPts val="560"/>
        </a:spcBef>
        <a:buFont typeface="Arial" panose="020B0604020202020204" pitchFamily="34" charset="0"/>
        <a:buChar char="•"/>
        <a:defRPr sz="2688" kern="1200">
          <a:solidFill>
            <a:schemeClr val="tx1"/>
          </a:solidFill>
          <a:latin typeface="+mn-lt"/>
          <a:ea typeface="+mn-ea"/>
          <a:cs typeface="+mn-cs"/>
        </a:defRPr>
      </a:lvl2pPr>
      <a:lvl3pPr marL="1280160" indent="-256032" algn="l" defTabSz="1024128" rtl="0" eaLnBrk="1" latinLnBrk="0" hangingPunct="1">
        <a:lnSpc>
          <a:spcPct val="90000"/>
        </a:lnSpc>
        <a:spcBef>
          <a:spcPts val="560"/>
        </a:spcBef>
        <a:buFont typeface="Arial" panose="020B0604020202020204" pitchFamily="34" charset="0"/>
        <a:buChar char="•"/>
        <a:defRPr sz="2240" kern="1200">
          <a:solidFill>
            <a:schemeClr val="tx1"/>
          </a:solidFill>
          <a:latin typeface="+mn-lt"/>
          <a:ea typeface="+mn-ea"/>
          <a:cs typeface="+mn-cs"/>
        </a:defRPr>
      </a:lvl3pPr>
      <a:lvl4pPr marL="1792224" indent="-256032" algn="l" defTabSz="1024128" rtl="0" eaLnBrk="1" latinLnBrk="0" hangingPunct="1">
        <a:lnSpc>
          <a:spcPct val="90000"/>
        </a:lnSpc>
        <a:spcBef>
          <a:spcPts val="560"/>
        </a:spcBef>
        <a:buFont typeface="Arial" panose="020B0604020202020204" pitchFamily="34" charset="0"/>
        <a:buChar char="•"/>
        <a:defRPr sz="2016" kern="1200">
          <a:solidFill>
            <a:schemeClr val="tx1"/>
          </a:solidFill>
          <a:latin typeface="+mn-lt"/>
          <a:ea typeface="+mn-ea"/>
          <a:cs typeface="+mn-cs"/>
        </a:defRPr>
      </a:lvl4pPr>
      <a:lvl5pPr marL="2304288" indent="-256032" algn="l" defTabSz="1024128" rtl="0" eaLnBrk="1" latinLnBrk="0" hangingPunct="1">
        <a:lnSpc>
          <a:spcPct val="90000"/>
        </a:lnSpc>
        <a:spcBef>
          <a:spcPts val="560"/>
        </a:spcBef>
        <a:buFont typeface="Arial" panose="020B0604020202020204" pitchFamily="34" charset="0"/>
        <a:buChar char="•"/>
        <a:defRPr sz="2016" kern="1200">
          <a:solidFill>
            <a:schemeClr val="tx1"/>
          </a:solidFill>
          <a:latin typeface="+mn-lt"/>
          <a:ea typeface="+mn-ea"/>
          <a:cs typeface="+mn-cs"/>
        </a:defRPr>
      </a:lvl5pPr>
      <a:lvl6pPr marL="2816352" indent="-256032" algn="l" defTabSz="1024128" rtl="0" eaLnBrk="1" latinLnBrk="0" hangingPunct="1">
        <a:lnSpc>
          <a:spcPct val="90000"/>
        </a:lnSpc>
        <a:spcBef>
          <a:spcPts val="560"/>
        </a:spcBef>
        <a:buFont typeface="Arial" panose="020B0604020202020204" pitchFamily="34" charset="0"/>
        <a:buChar char="•"/>
        <a:defRPr sz="2016" kern="1200">
          <a:solidFill>
            <a:schemeClr val="tx1"/>
          </a:solidFill>
          <a:latin typeface="+mn-lt"/>
          <a:ea typeface="+mn-ea"/>
          <a:cs typeface="+mn-cs"/>
        </a:defRPr>
      </a:lvl6pPr>
      <a:lvl7pPr marL="3328416" indent="-256032" algn="l" defTabSz="1024128" rtl="0" eaLnBrk="1" latinLnBrk="0" hangingPunct="1">
        <a:lnSpc>
          <a:spcPct val="90000"/>
        </a:lnSpc>
        <a:spcBef>
          <a:spcPts val="560"/>
        </a:spcBef>
        <a:buFont typeface="Arial" panose="020B0604020202020204" pitchFamily="34" charset="0"/>
        <a:buChar char="•"/>
        <a:defRPr sz="2016" kern="1200">
          <a:solidFill>
            <a:schemeClr val="tx1"/>
          </a:solidFill>
          <a:latin typeface="+mn-lt"/>
          <a:ea typeface="+mn-ea"/>
          <a:cs typeface="+mn-cs"/>
        </a:defRPr>
      </a:lvl7pPr>
      <a:lvl8pPr marL="3840480" indent="-256032" algn="l" defTabSz="1024128" rtl="0" eaLnBrk="1" latinLnBrk="0" hangingPunct="1">
        <a:lnSpc>
          <a:spcPct val="90000"/>
        </a:lnSpc>
        <a:spcBef>
          <a:spcPts val="560"/>
        </a:spcBef>
        <a:buFont typeface="Arial" panose="020B0604020202020204" pitchFamily="34" charset="0"/>
        <a:buChar char="•"/>
        <a:defRPr sz="2016" kern="1200">
          <a:solidFill>
            <a:schemeClr val="tx1"/>
          </a:solidFill>
          <a:latin typeface="+mn-lt"/>
          <a:ea typeface="+mn-ea"/>
          <a:cs typeface="+mn-cs"/>
        </a:defRPr>
      </a:lvl8pPr>
      <a:lvl9pPr marL="4352544" indent="-256032" algn="l" defTabSz="1024128" rtl="0" eaLnBrk="1" latinLnBrk="0" hangingPunct="1">
        <a:lnSpc>
          <a:spcPct val="90000"/>
        </a:lnSpc>
        <a:spcBef>
          <a:spcPts val="560"/>
        </a:spcBef>
        <a:buFont typeface="Arial" panose="020B0604020202020204" pitchFamily="34" charset="0"/>
        <a:buChar char="•"/>
        <a:defRPr sz="2016" kern="1200">
          <a:solidFill>
            <a:schemeClr val="tx1"/>
          </a:solidFill>
          <a:latin typeface="+mn-lt"/>
          <a:ea typeface="+mn-ea"/>
          <a:cs typeface="+mn-cs"/>
        </a:defRPr>
      </a:lvl9pPr>
    </p:bodyStyle>
    <p:otherStyle>
      <a:defPPr>
        <a:defRPr lang="en-US"/>
      </a:defPPr>
      <a:lvl1pPr marL="0" algn="l" defTabSz="1024128" rtl="0" eaLnBrk="1" latinLnBrk="0" hangingPunct="1">
        <a:defRPr sz="2016" kern="1200">
          <a:solidFill>
            <a:schemeClr val="tx1"/>
          </a:solidFill>
          <a:latin typeface="+mn-lt"/>
          <a:ea typeface="+mn-ea"/>
          <a:cs typeface="+mn-cs"/>
        </a:defRPr>
      </a:lvl1pPr>
      <a:lvl2pPr marL="512064" algn="l" defTabSz="1024128" rtl="0" eaLnBrk="1" latinLnBrk="0" hangingPunct="1">
        <a:defRPr sz="2016" kern="1200">
          <a:solidFill>
            <a:schemeClr val="tx1"/>
          </a:solidFill>
          <a:latin typeface="+mn-lt"/>
          <a:ea typeface="+mn-ea"/>
          <a:cs typeface="+mn-cs"/>
        </a:defRPr>
      </a:lvl2pPr>
      <a:lvl3pPr marL="1024128" algn="l" defTabSz="1024128" rtl="0" eaLnBrk="1" latinLnBrk="0" hangingPunct="1">
        <a:defRPr sz="2016" kern="1200">
          <a:solidFill>
            <a:schemeClr val="tx1"/>
          </a:solidFill>
          <a:latin typeface="+mn-lt"/>
          <a:ea typeface="+mn-ea"/>
          <a:cs typeface="+mn-cs"/>
        </a:defRPr>
      </a:lvl3pPr>
      <a:lvl4pPr marL="1536192" algn="l" defTabSz="1024128" rtl="0" eaLnBrk="1" latinLnBrk="0" hangingPunct="1">
        <a:defRPr sz="2016" kern="1200">
          <a:solidFill>
            <a:schemeClr val="tx1"/>
          </a:solidFill>
          <a:latin typeface="+mn-lt"/>
          <a:ea typeface="+mn-ea"/>
          <a:cs typeface="+mn-cs"/>
        </a:defRPr>
      </a:lvl4pPr>
      <a:lvl5pPr marL="2048256" algn="l" defTabSz="1024128" rtl="0" eaLnBrk="1" latinLnBrk="0" hangingPunct="1">
        <a:defRPr sz="2016" kern="1200">
          <a:solidFill>
            <a:schemeClr val="tx1"/>
          </a:solidFill>
          <a:latin typeface="+mn-lt"/>
          <a:ea typeface="+mn-ea"/>
          <a:cs typeface="+mn-cs"/>
        </a:defRPr>
      </a:lvl5pPr>
      <a:lvl6pPr marL="2560320" algn="l" defTabSz="1024128" rtl="0" eaLnBrk="1" latinLnBrk="0" hangingPunct="1">
        <a:defRPr sz="2016" kern="1200">
          <a:solidFill>
            <a:schemeClr val="tx1"/>
          </a:solidFill>
          <a:latin typeface="+mn-lt"/>
          <a:ea typeface="+mn-ea"/>
          <a:cs typeface="+mn-cs"/>
        </a:defRPr>
      </a:lvl6pPr>
      <a:lvl7pPr marL="3072384" algn="l" defTabSz="1024128" rtl="0" eaLnBrk="1" latinLnBrk="0" hangingPunct="1">
        <a:defRPr sz="2016" kern="1200">
          <a:solidFill>
            <a:schemeClr val="tx1"/>
          </a:solidFill>
          <a:latin typeface="+mn-lt"/>
          <a:ea typeface="+mn-ea"/>
          <a:cs typeface="+mn-cs"/>
        </a:defRPr>
      </a:lvl7pPr>
      <a:lvl8pPr marL="3584448" algn="l" defTabSz="1024128" rtl="0" eaLnBrk="1" latinLnBrk="0" hangingPunct="1">
        <a:defRPr sz="2016" kern="1200">
          <a:solidFill>
            <a:schemeClr val="tx1"/>
          </a:solidFill>
          <a:latin typeface="+mn-lt"/>
          <a:ea typeface="+mn-ea"/>
          <a:cs typeface="+mn-cs"/>
        </a:defRPr>
      </a:lvl8pPr>
      <a:lvl9pPr marL="4096512" algn="l" defTabSz="1024128" rtl="0" eaLnBrk="1" latinLnBrk="0" hangingPunct="1">
        <a:defRPr sz="20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fif"/><Relationship Id="rId11" Type="http://schemas.openxmlformats.org/officeDocument/2006/relationships/image" Target="../media/image10.svg"/><Relationship Id="rId5" Type="http://schemas.openxmlformats.org/officeDocument/2006/relationships/image" Target="../media/image4.jfif"/><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749E81E-C4EC-CD38-90AC-D3815077D554}"/>
              </a:ext>
            </a:extLst>
          </p:cNvPr>
          <p:cNvPicPr>
            <a:picLocks noChangeAspect="1"/>
          </p:cNvPicPr>
          <p:nvPr/>
        </p:nvPicPr>
        <p:blipFill>
          <a:blip r:embed="rId2"/>
          <a:stretch>
            <a:fillRect/>
          </a:stretch>
        </p:blipFill>
        <p:spPr>
          <a:xfrm flipV="1">
            <a:off x="40241993" y="2564482"/>
            <a:ext cx="1187721" cy="251490"/>
          </a:xfrm>
          <a:prstGeom prst="rect">
            <a:avLst/>
          </a:prstGeom>
        </p:spPr>
      </p:pic>
      <p:pic>
        <p:nvPicPr>
          <p:cNvPr id="15" name="Picture 14">
            <a:extLst>
              <a:ext uri="{FF2B5EF4-FFF2-40B4-BE49-F238E27FC236}">
                <a16:creationId xmlns:a16="http://schemas.microsoft.com/office/drawing/2014/main" id="{8D2467FA-2C47-4D70-C37F-397D393ADBBD}"/>
              </a:ext>
            </a:extLst>
          </p:cNvPr>
          <p:cNvPicPr>
            <a:picLocks noChangeAspect="1"/>
          </p:cNvPicPr>
          <p:nvPr/>
        </p:nvPicPr>
        <p:blipFill>
          <a:blip r:embed="rId3"/>
          <a:stretch>
            <a:fillRect/>
          </a:stretch>
        </p:blipFill>
        <p:spPr>
          <a:xfrm>
            <a:off x="7322967" y="233475"/>
            <a:ext cx="2897984" cy="606498"/>
          </a:xfrm>
          <a:prstGeom prst="rect">
            <a:avLst/>
          </a:prstGeom>
        </p:spPr>
      </p:pic>
      <p:pic>
        <p:nvPicPr>
          <p:cNvPr id="19" name="Picture 18">
            <a:extLst>
              <a:ext uri="{FF2B5EF4-FFF2-40B4-BE49-F238E27FC236}">
                <a16:creationId xmlns:a16="http://schemas.microsoft.com/office/drawing/2014/main" id="{AA338EC0-D389-A8E4-6DA5-C4DA04C632BD}"/>
              </a:ext>
            </a:extLst>
          </p:cNvPr>
          <p:cNvPicPr>
            <a:picLocks noChangeAspect="1"/>
          </p:cNvPicPr>
          <p:nvPr/>
        </p:nvPicPr>
        <p:blipFill>
          <a:blip r:embed="rId4"/>
          <a:stretch>
            <a:fillRect/>
          </a:stretch>
        </p:blipFill>
        <p:spPr>
          <a:xfrm>
            <a:off x="4498237" y="1"/>
            <a:ext cx="1349858" cy="1682432"/>
          </a:xfrm>
          <a:prstGeom prst="rect">
            <a:avLst/>
          </a:prstGeom>
        </p:spPr>
      </p:pic>
      <p:sp>
        <p:nvSpPr>
          <p:cNvPr id="20" name="AutoShape 2" descr="Leapfrog awards St. Vincent's Medical Center 'A' Hospital Safety Grade ...">
            <a:extLst>
              <a:ext uri="{FF2B5EF4-FFF2-40B4-BE49-F238E27FC236}">
                <a16:creationId xmlns:a16="http://schemas.microsoft.com/office/drawing/2014/main" id="{0251487B-3DDF-841E-0A64-E9743440F3CE}"/>
              </a:ext>
            </a:extLst>
          </p:cNvPr>
          <p:cNvSpPr>
            <a:spLocks noChangeAspect="1" noChangeArrowheads="1"/>
          </p:cNvSpPr>
          <p:nvPr/>
        </p:nvSpPr>
        <p:spPr bwMode="auto">
          <a:xfrm>
            <a:off x="4968081"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TextBox 20">
            <a:extLst>
              <a:ext uri="{FF2B5EF4-FFF2-40B4-BE49-F238E27FC236}">
                <a16:creationId xmlns:a16="http://schemas.microsoft.com/office/drawing/2014/main" id="{982603DE-9FF9-6E39-E0DA-1E435E006A38}"/>
              </a:ext>
            </a:extLst>
          </p:cNvPr>
          <p:cNvSpPr txBox="1"/>
          <p:nvPr/>
        </p:nvSpPr>
        <p:spPr>
          <a:xfrm>
            <a:off x="151061" y="2213416"/>
            <a:ext cx="3014779" cy="5478423"/>
          </a:xfrm>
          <a:prstGeom prst="rect">
            <a:avLst/>
          </a:prstGeom>
          <a:noFill/>
        </p:spPr>
        <p:txBody>
          <a:bodyPr wrap="square" rtlCol="0">
            <a:spAutoFit/>
          </a:bodyPr>
          <a:lstStyle/>
          <a:p>
            <a:pPr algn="just"/>
            <a:r>
              <a:rPr lang="en-US" sz="1400" dirty="0"/>
              <a:t>St. Vincent’s Medical Center (SVMC) in Bridgeport, Connecticut is a 473-bed community teaching hospital within the Hartford Healthcare system with a level II trauma center, Gold Plus advanced thrombectomy stroke center, and inpatient psychiatric facility. SVMC offers regional centers of excellence in cardiology, surgery, cancer care, orthopedics, diagnostics, family birthing, behavioral health, and a wide array of specialized services. </a:t>
            </a:r>
          </a:p>
          <a:p>
            <a:pPr algn="just"/>
            <a:r>
              <a:rPr lang="en-US" sz="1400" dirty="0"/>
              <a:t>Guided by its mission to improve the health and healing of all, the SVMC Pharmacy Department is committed to advancing health equity through community outreach. The department operates a charitable Dispensary of Hope pharmacy and organizes an annual statewide medical mission clinic to provide essential medications and healthcare services to underserved members throughout Connecticut. </a:t>
            </a:r>
          </a:p>
        </p:txBody>
      </p:sp>
      <p:sp>
        <p:nvSpPr>
          <p:cNvPr id="24" name="TextBox 23">
            <a:extLst>
              <a:ext uri="{FF2B5EF4-FFF2-40B4-BE49-F238E27FC236}">
                <a16:creationId xmlns:a16="http://schemas.microsoft.com/office/drawing/2014/main" id="{2BDED86F-CB62-01AB-594E-00BBD8676F01}"/>
              </a:ext>
            </a:extLst>
          </p:cNvPr>
          <p:cNvSpPr txBox="1"/>
          <p:nvPr/>
        </p:nvSpPr>
        <p:spPr>
          <a:xfrm>
            <a:off x="3480706" y="1682433"/>
            <a:ext cx="3443629" cy="6170920"/>
          </a:xfrm>
          <a:prstGeom prst="rect">
            <a:avLst/>
          </a:prstGeom>
          <a:solidFill>
            <a:srgbClr val="FDF5ED"/>
          </a:solidFill>
        </p:spPr>
        <p:txBody>
          <a:bodyPr wrap="square" rtlCol="0">
            <a:spAutoFit/>
          </a:bodyPr>
          <a:lstStyle/>
          <a:p>
            <a:pPr algn="ctr"/>
            <a:r>
              <a:rPr lang="en-US" b="1" dirty="0"/>
              <a:t>---- Contact Information ----</a:t>
            </a:r>
          </a:p>
          <a:p>
            <a:pPr algn="ctr"/>
            <a:endParaRPr lang="en-US" sz="1500" b="1" dirty="0"/>
          </a:p>
          <a:p>
            <a:pPr algn="ctr"/>
            <a:endParaRPr lang="en-US" sz="1500" b="1" dirty="0"/>
          </a:p>
          <a:p>
            <a:pPr algn="ctr"/>
            <a:endParaRPr lang="en-US" sz="1500" b="1" dirty="0"/>
          </a:p>
          <a:p>
            <a:pPr algn="ctr"/>
            <a:endParaRPr lang="en-US" sz="1500" b="1" dirty="0"/>
          </a:p>
          <a:p>
            <a:pPr algn="ctr"/>
            <a:endParaRPr lang="en-US" sz="1500" b="1" dirty="0"/>
          </a:p>
          <a:p>
            <a:pPr algn="ctr"/>
            <a:r>
              <a:rPr lang="en-US" sz="1500" b="1" dirty="0"/>
              <a:t>Residency Program Director</a:t>
            </a:r>
            <a:endParaRPr lang="en-US" sz="1500" dirty="0"/>
          </a:p>
          <a:p>
            <a:pPr algn="ctr"/>
            <a:r>
              <a:rPr lang="en-US" sz="1500" dirty="0"/>
              <a:t>Daniela </a:t>
            </a:r>
            <a:r>
              <a:rPr lang="en-US" sz="1500" dirty="0" err="1"/>
              <a:t>Markelon</a:t>
            </a:r>
            <a:endParaRPr lang="en-US" sz="1500" dirty="0"/>
          </a:p>
          <a:p>
            <a:pPr algn="ctr"/>
            <a:r>
              <a:rPr lang="en-US" sz="1400" dirty="0"/>
              <a:t>Daniela.Markelon@hhchealth.org</a:t>
            </a:r>
          </a:p>
          <a:p>
            <a:endParaRPr lang="en-US" dirty="0"/>
          </a:p>
          <a:p>
            <a:endParaRPr lang="en-US" dirty="0"/>
          </a:p>
          <a:p>
            <a:endParaRPr lang="en-US" sz="700" dirty="0"/>
          </a:p>
          <a:p>
            <a:endParaRPr lang="en-US" sz="1700" dirty="0"/>
          </a:p>
          <a:p>
            <a:pPr algn="ctr"/>
            <a:endParaRPr lang="en-US" sz="1500" b="1" dirty="0"/>
          </a:p>
          <a:p>
            <a:pPr algn="ctr"/>
            <a:endParaRPr lang="en-US" sz="1500" b="1" dirty="0"/>
          </a:p>
          <a:p>
            <a:pPr algn="ctr"/>
            <a:r>
              <a:rPr lang="en-US" sz="1500" b="1" dirty="0"/>
              <a:t>PGY1 Community-Based Resident</a:t>
            </a:r>
            <a:endParaRPr lang="en-US" sz="1500" dirty="0"/>
          </a:p>
          <a:p>
            <a:pPr algn="ctr"/>
            <a:r>
              <a:rPr lang="en-US" sz="1500" dirty="0"/>
              <a:t>Amanda Morningstar</a:t>
            </a:r>
          </a:p>
          <a:p>
            <a:pPr algn="ctr"/>
            <a:r>
              <a:rPr lang="en-US" sz="1400" dirty="0"/>
              <a:t>Amanda.Morningstar@hhchealth.org</a:t>
            </a:r>
            <a:endParaRPr lang="en-US" b="1" dirty="0"/>
          </a:p>
          <a:p>
            <a:pPr lvl="2"/>
            <a:endParaRPr lang="en-US" sz="1500" b="1" dirty="0"/>
          </a:p>
          <a:p>
            <a:pPr lvl="2"/>
            <a:r>
              <a:rPr lang="en-US" sz="1500" b="1" dirty="0"/>
              <a:t>St. Vincent’s Outpatient Pharmacy</a:t>
            </a:r>
            <a:endParaRPr lang="en-US" sz="1500" dirty="0"/>
          </a:p>
          <a:p>
            <a:pPr lvl="2"/>
            <a:r>
              <a:rPr lang="en-US" sz="1500" dirty="0"/>
              <a:t>2800 Main Street</a:t>
            </a:r>
          </a:p>
          <a:p>
            <a:pPr lvl="2"/>
            <a:r>
              <a:rPr lang="en-US" sz="1500" dirty="0"/>
              <a:t>Bridgeport, CT 06606</a:t>
            </a:r>
          </a:p>
          <a:p>
            <a:pPr lvl="2"/>
            <a:endParaRPr lang="en-US" sz="1500" b="1" dirty="0"/>
          </a:p>
          <a:p>
            <a:pPr lvl="2"/>
            <a:r>
              <a:rPr lang="en-US" sz="1500" b="1" dirty="0"/>
              <a:t>203-576-5713</a:t>
            </a:r>
            <a:endParaRPr lang="en-US" sz="400" b="1" dirty="0"/>
          </a:p>
          <a:p>
            <a:pPr lvl="2"/>
            <a:endParaRPr lang="en-US" sz="1900" b="1" dirty="0"/>
          </a:p>
        </p:txBody>
      </p:sp>
      <p:pic>
        <p:nvPicPr>
          <p:cNvPr id="31" name="Picture 30">
            <a:extLst>
              <a:ext uri="{FF2B5EF4-FFF2-40B4-BE49-F238E27FC236}">
                <a16:creationId xmlns:a16="http://schemas.microsoft.com/office/drawing/2014/main" id="{BB8E3FFF-2805-7293-926C-679BFC8C7028}"/>
              </a:ext>
            </a:extLst>
          </p:cNvPr>
          <p:cNvPicPr>
            <a:picLocks noChangeAspect="1"/>
          </p:cNvPicPr>
          <p:nvPr/>
        </p:nvPicPr>
        <p:blipFill>
          <a:blip r:embed="rId5">
            <a:extLst>
              <a:ext uri="{28A0092B-C50C-407E-A947-70E740481C1C}">
                <a14:useLocalDpi xmlns:a14="http://schemas.microsoft.com/office/drawing/2010/main" val="0"/>
              </a:ext>
            </a:extLst>
          </a:blip>
          <a:srcRect t="20507" b="20507"/>
          <a:stretch/>
        </p:blipFill>
        <p:spPr>
          <a:xfrm>
            <a:off x="4536036" y="3946299"/>
            <a:ext cx="1231899" cy="10899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Picture 31">
            <a:extLst>
              <a:ext uri="{FF2B5EF4-FFF2-40B4-BE49-F238E27FC236}">
                <a16:creationId xmlns:a16="http://schemas.microsoft.com/office/drawing/2014/main" id="{D267149D-22B9-148D-8547-FC119137B3F5}"/>
              </a:ext>
            </a:extLst>
          </p:cNvPr>
          <p:cNvPicPr>
            <a:picLocks noChangeAspect="1"/>
          </p:cNvPicPr>
          <p:nvPr/>
        </p:nvPicPr>
        <p:blipFill>
          <a:blip r:embed="rId6">
            <a:extLst>
              <a:ext uri="{28A0092B-C50C-407E-A947-70E740481C1C}">
                <a14:useLocalDpi xmlns:a14="http://schemas.microsoft.com/office/drawing/2010/main" val="0"/>
              </a:ext>
            </a:extLst>
          </a:blip>
          <a:srcRect t="24958" b="24958"/>
          <a:stretch/>
        </p:blipFill>
        <p:spPr>
          <a:xfrm>
            <a:off x="4536036" y="2065384"/>
            <a:ext cx="1231899" cy="925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E575034E-8DE6-1977-BC95-A62916FC9B4F}"/>
              </a:ext>
            </a:extLst>
          </p:cNvPr>
          <p:cNvPicPr>
            <a:picLocks noChangeAspect="1"/>
          </p:cNvPicPr>
          <p:nvPr/>
        </p:nvPicPr>
        <p:blipFill>
          <a:blip r:embed="rId7"/>
          <a:srcRect t="4528"/>
          <a:stretch>
            <a:fillRect/>
          </a:stretch>
        </p:blipFill>
        <p:spPr>
          <a:xfrm>
            <a:off x="0" y="676"/>
            <a:ext cx="3376059" cy="2133847"/>
          </a:xfrm>
          <a:prstGeom prst="rect">
            <a:avLst/>
          </a:prstGeom>
        </p:spPr>
      </p:pic>
      <p:pic>
        <p:nvPicPr>
          <p:cNvPr id="34" name="Graphic 33" descr="Marker outline">
            <a:extLst>
              <a:ext uri="{FF2B5EF4-FFF2-40B4-BE49-F238E27FC236}">
                <a16:creationId xmlns:a16="http://schemas.microsoft.com/office/drawing/2014/main" id="{D3162431-3A5E-8390-C7BC-895C2A93D4D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597590" y="6107658"/>
            <a:ext cx="680267" cy="680267"/>
          </a:xfrm>
          <a:prstGeom prst="rect">
            <a:avLst/>
          </a:prstGeom>
        </p:spPr>
      </p:pic>
      <p:pic>
        <p:nvPicPr>
          <p:cNvPr id="36" name="Graphic 35" descr="Receiver outline">
            <a:extLst>
              <a:ext uri="{FF2B5EF4-FFF2-40B4-BE49-F238E27FC236}">
                <a16:creationId xmlns:a16="http://schemas.microsoft.com/office/drawing/2014/main" id="{55DB3696-667E-C706-01F3-CDCCD60233A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660894" y="6997107"/>
            <a:ext cx="550720" cy="550720"/>
          </a:xfrm>
          <a:prstGeom prst="rect">
            <a:avLst/>
          </a:prstGeom>
        </p:spPr>
      </p:pic>
      <p:pic>
        <p:nvPicPr>
          <p:cNvPr id="3" name="Picture 2">
            <a:extLst>
              <a:ext uri="{FF2B5EF4-FFF2-40B4-BE49-F238E27FC236}">
                <a16:creationId xmlns:a16="http://schemas.microsoft.com/office/drawing/2014/main" id="{C95ADF62-349B-4B91-A056-965D31EC56BD}"/>
              </a:ext>
            </a:extLst>
          </p:cNvPr>
          <p:cNvPicPr>
            <a:picLocks noChangeAspect="1"/>
          </p:cNvPicPr>
          <p:nvPr/>
        </p:nvPicPr>
        <p:blipFill>
          <a:blip r:embed="rId12"/>
          <a:srcRect l="16636" r="2639"/>
          <a:stretch>
            <a:fillRect/>
          </a:stretch>
        </p:blipFill>
        <p:spPr>
          <a:xfrm>
            <a:off x="6970273" y="1035218"/>
            <a:ext cx="3283707" cy="4001058"/>
          </a:xfrm>
          <a:prstGeom prst="rect">
            <a:avLst/>
          </a:prstGeom>
          <a:ln>
            <a:noFill/>
          </a:ln>
        </p:spPr>
      </p:pic>
      <p:sp>
        <p:nvSpPr>
          <p:cNvPr id="4" name="Rectangle 3">
            <a:extLst>
              <a:ext uri="{FF2B5EF4-FFF2-40B4-BE49-F238E27FC236}">
                <a16:creationId xmlns:a16="http://schemas.microsoft.com/office/drawing/2014/main" id="{12DC786C-0F81-EDC5-5BDA-EE068008BB5A}"/>
              </a:ext>
            </a:extLst>
          </p:cNvPr>
          <p:cNvSpPr/>
          <p:nvPr/>
        </p:nvSpPr>
        <p:spPr>
          <a:xfrm>
            <a:off x="6970273" y="5080058"/>
            <a:ext cx="3250678" cy="1657124"/>
          </a:xfrm>
          <a:prstGeom prst="rect">
            <a:avLst/>
          </a:prstGeom>
          <a:solidFill>
            <a:srgbClr val="00A6D6"/>
          </a:solidFill>
          <a:ln>
            <a:solidFill>
              <a:srgbClr val="00A6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St. Vincent’s Medical Center Outpatient Pharmacy </a:t>
            </a:r>
            <a:endParaRPr lang="en-US" sz="2000" dirty="0"/>
          </a:p>
          <a:p>
            <a:pPr algn="ctr"/>
            <a:r>
              <a:rPr lang="en-US" sz="2000" b="1" dirty="0"/>
              <a:t>Post Graduate Year One (PGY1)</a:t>
            </a:r>
            <a:endParaRPr lang="en-US" sz="2000" dirty="0"/>
          </a:p>
        </p:txBody>
      </p:sp>
      <p:sp>
        <p:nvSpPr>
          <p:cNvPr id="5" name="Rectangle 4">
            <a:extLst>
              <a:ext uri="{FF2B5EF4-FFF2-40B4-BE49-F238E27FC236}">
                <a16:creationId xmlns:a16="http://schemas.microsoft.com/office/drawing/2014/main" id="{D8B93F03-F1DA-C1AB-9423-BE1DA5269E6B}"/>
              </a:ext>
            </a:extLst>
          </p:cNvPr>
          <p:cNvSpPr/>
          <p:nvPr/>
        </p:nvSpPr>
        <p:spPr>
          <a:xfrm>
            <a:off x="6910959" y="6802182"/>
            <a:ext cx="3322174" cy="944930"/>
          </a:xfrm>
          <a:prstGeom prst="rect">
            <a:avLst/>
          </a:prstGeom>
          <a:solidFill>
            <a:srgbClr val="FDF5ED"/>
          </a:solidFill>
          <a:ln>
            <a:solidFill>
              <a:srgbClr val="FDF5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Community- Based Pharmacy Residency </a:t>
            </a:r>
          </a:p>
        </p:txBody>
      </p:sp>
    </p:spTree>
    <p:extLst>
      <p:ext uri="{BB962C8B-B14F-4D97-AF65-F5344CB8AC3E}">
        <p14:creationId xmlns:p14="http://schemas.microsoft.com/office/powerpoint/2010/main" val="2370111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24E0D-C981-ACF6-26C0-A6A0C239A84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C09CF32-7B10-E3DC-D551-1D7E68E2E738}"/>
              </a:ext>
            </a:extLst>
          </p:cNvPr>
          <p:cNvPicPr>
            <a:picLocks noChangeAspect="1"/>
          </p:cNvPicPr>
          <p:nvPr/>
        </p:nvPicPr>
        <p:blipFill>
          <a:blip r:embed="rId2"/>
          <a:stretch>
            <a:fillRect/>
          </a:stretch>
        </p:blipFill>
        <p:spPr>
          <a:xfrm flipV="1">
            <a:off x="40241993" y="2564482"/>
            <a:ext cx="1187721" cy="251490"/>
          </a:xfrm>
          <a:prstGeom prst="rect">
            <a:avLst/>
          </a:prstGeom>
        </p:spPr>
      </p:pic>
      <p:pic>
        <p:nvPicPr>
          <p:cNvPr id="17" name="Picture 16">
            <a:extLst>
              <a:ext uri="{FF2B5EF4-FFF2-40B4-BE49-F238E27FC236}">
                <a16:creationId xmlns:a16="http://schemas.microsoft.com/office/drawing/2014/main" id="{665E0A93-0404-A902-218A-476E27CBED36}"/>
              </a:ext>
            </a:extLst>
          </p:cNvPr>
          <p:cNvPicPr>
            <a:picLocks noChangeAspect="1"/>
          </p:cNvPicPr>
          <p:nvPr/>
        </p:nvPicPr>
        <p:blipFill>
          <a:blip r:embed="rId3"/>
          <a:srcRect t="20772" b="35242"/>
          <a:stretch>
            <a:fillRect/>
          </a:stretch>
        </p:blipFill>
        <p:spPr>
          <a:xfrm>
            <a:off x="0" y="0"/>
            <a:ext cx="6793833" cy="2200940"/>
          </a:xfrm>
          <a:prstGeom prst="rect">
            <a:avLst/>
          </a:prstGeom>
        </p:spPr>
      </p:pic>
      <p:sp>
        <p:nvSpPr>
          <p:cNvPr id="2" name="TextBox 1">
            <a:extLst>
              <a:ext uri="{FF2B5EF4-FFF2-40B4-BE49-F238E27FC236}">
                <a16:creationId xmlns:a16="http://schemas.microsoft.com/office/drawing/2014/main" id="{DE758C1B-77F1-F131-4C0A-1A62D853BCF1}"/>
              </a:ext>
            </a:extLst>
          </p:cNvPr>
          <p:cNvSpPr txBox="1"/>
          <p:nvPr/>
        </p:nvSpPr>
        <p:spPr>
          <a:xfrm>
            <a:off x="118216" y="2299147"/>
            <a:ext cx="3137034" cy="5262979"/>
          </a:xfrm>
          <a:prstGeom prst="rect">
            <a:avLst/>
          </a:prstGeom>
          <a:noFill/>
        </p:spPr>
        <p:txBody>
          <a:bodyPr wrap="square" rtlCol="0">
            <a:spAutoFit/>
          </a:bodyPr>
          <a:lstStyle/>
          <a:p>
            <a:pPr algn="ctr"/>
            <a:r>
              <a:rPr lang="en-US" sz="1200" b="1" dirty="0">
                <a:solidFill>
                  <a:schemeClr val="accent5"/>
                </a:solidFill>
              </a:rPr>
              <a:t>---- </a:t>
            </a:r>
            <a:r>
              <a:rPr lang="en-US" sz="1200" b="1" dirty="0"/>
              <a:t>Our Program </a:t>
            </a:r>
            <a:r>
              <a:rPr lang="en-US" sz="1200" b="1" dirty="0">
                <a:solidFill>
                  <a:schemeClr val="accent5"/>
                </a:solidFill>
              </a:rPr>
              <a:t>----</a:t>
            </a:r>
            <a:endParaRPr lang="en-US" sz="1200" dirty="0">
              <a:solidFill>
                <a:schemeClr val="accent5"/>
              </a:solidFill>
            </a:endParaRPr>
          </a:p>
          <a:p>
            <a:r>
              <a:rPr lang="en-US" sz="1200" dirty="0"/>
              <a:t>This ASHP accredited one-year residency program utilizes a systems approach to facilitate the development of new pharmacists into competent practitioners able to provide patient-centered pharmaceutical care. Our program fosters the resident’s ability to work in multidisciplinary teams, develop strong leadership skills, strong verbal and written communication skills and become a lifelong, self-directed learner. The foundation of the program is built upon Hartford Healthcare’s core values of caring, equity, excellence, integrity, and safety. </a:t>
            </a:r>
          </a:p>
          <a:p>
            <a:endParaRPr lang="en-US" sz="1200" dirty="0"/>
          </a:p>
          <a:p>
            <a:r>
              <a:rPr lang="en-US" sz="1200" dirty="0"/>
              <a:t>The resident will attain competency and proficiency in the following areas:</a:t>
            </a:r>
          </a:p>
          <a:p>
            <a:r>
              <a:rPr lang="en-US" sz="1200" dirty="0"/>
              <a:t>• Patient Care </a:t>
            </a:r>
          </a:p>
          <a:p>
            <a:r>
              <a:rPr lang="en-US" sz="1200" dirty="0"/>
              <a:t>•  Advancing Practice and Improving Patient Care</a:t>
            </a:r>
          </a:p>
          <a:p>
            <a:r>
              <a:rPr lang="en-US" sz="1200" dirty="0"/>
              <a:t>•  Leadership and Management, Teaching, Education, and Dissemination of Knowledge</a:t>
            </a:r>
          </a:p>
          <a:p>
            <a:pPr algn="ctr"/>
            <a:r>
              <a:rPr lang="en-US" sz="1200" b="1" dirty="0">
                <a:solidFill>
                  <a:srgbClr val="00B0F0"/>
                </a:solidFill>
              </a:rPr>
              <a:t>---- </a:t>
            </a:r>
            <a:r>
              <a:rPr lang="en-US" sz="1200" b="1" dirty="0"/>
              <a:t>Salary &amp; Benefits </a:t>
            </a:r>
            <a:r>
              <a:rPr lang="en-US" sz="1200" b="1" dirty="0">
                <a:solidFill>
                  <a:srgbClr val="00B0F0"/>
                </a:solidFill>
              </a:rPr>
              <a:t>----</a:t>
            </a:r>
            <a:endParaRPr lang="en-US" sz="1200" dirty="0">
              <a:solidFill>
                <a:srgbClr val="00B0F0"/>
              </a:solidFill>
            </a:endParaRPr>
          </a:p>
          <a:p>
            <a:r>
              <a:rPr lang="en-US" sz="1200" dirty="0"/>
              <a:t>•  Competitive salary</a:t>
            </a:r>
          </a:p>
          <a:p>
            <a:r>
              <a:rPr lang="en-US" sz="1200" dirty="0"/>
              <a:t>•  Health insurance (medical, dental, vision)</a:t>
            </a:r>
          </a:p>
          <a:p>
            <a:r>
              <a:rPr lang="en-US" sz="1200" dirty="0"/>
              <a:t>•  Paid time off</a:t>
            </a:r>
          </a:p>
        </p:txBody>
      </p:sp>
      <p:sp>
        <p:nvSpPr>
          <p:cNvPr id="6" name="TextBox 5">
            <a:extLst>
              <a:ext uri="{FF2B5EF4-FFF2-40B4-BE49-F238E27FC236}">
                <a16:creationId xmlns:a16="http://schemas.microsoft.com/office/drawing/2014/main" id="{6749A58F-080F-CC0A-018A-4DAB56167559}"/>
              </a:ext>
            </a:extLst>
          </p:cNvPr>
          <p:cNvSpPr txBox="1"/>
          <p:nvPr/>
        </p:nvSpPr>
        <p:spPr>
          <a:xfrm>
            <a:off x="3396916" y="2299147"/>
            <a:ext cx="3393798" cy="5232202"/>
          </a:xfrm>
          <a:prstGeom prst="rect">
            <a:avLst/>
          </a:prstGeom>
          <a:noFill/>
        </p:spPr>
        <p:txBody>
          <a:bodyPr wrap="square" rtlCol="0">
            <a:spAutoFit/>
          </a:bodyPr>
          <a:lstStyle/>
          <a:p>
            <a:pPr algn="ctr"/>
            <a:r>
              <a:rPr lang="en-US" sz="1200" b="1" dirty="0">
                <a:solidFill>
                  <a:schemeClr val="accent6"/>
                </a:solidFill>
              </a:rPr>
              <a:t>---- </a:t>
            </a:r>
            <a:r>
              <a:rPr lang="en-US" sz="1200" b="1" dirty="0"/>
              <a:t>Rotations</a:t>
            </a:r>
            <a:r>
              <a:rPr lang="en-US" sz="1200" b="1" dirty="0">
                <a:solidFill>
                  <a:schemeClr val="accent6"/>
                </a:solidFill>
              </a:rPr>
              <a:t> ----</a:t>
            </a:r>
            <a:endParaRPr lang="en-US" sz="1200" dirty="0">
              <a:solidFill>
                <a:schemeClr val="accent6"/>
              </a:solidFill>
            </a:endParaRPr>
          </a:p>
          <a:p>
            <a:r>
              <a:rPr lang="en-US" sz="1200" b="1" dirty="0"/>
              <a:t>Block Learning Experiences</a:t>
            </a:r>
          </a:p>
          <a:p>
            <a:r>
              <a:rPr lang="en-US" sz="1200" dirty="0"/>
              <a:t>• Orientation (5 weeks)</a:t>
            </a:r>
          </a:p>
          <a:p>
            <a:r>
              <a:rPr lang="en-US" sz="1200" dirty="0"/>
              <a:t>• Population Health (2-4 weeks)</a:t>
            </a:r>
          </a:p>
          <a:p>
            <a:r>
              <a:rPr lang="en-US" sz="1200" dirty="0"/>
              <a:t>• Endocrinology (4 weeks)</a:t>
            </a:r>
          </a:p>
          <a:p>
            <a:endParaRPr lang="en-US" sz="500" dirty="0"/>
          </a:p>
          <a:p>
            <a:r>
              <a:rPr lang="en-US" sz="1200" b="1" dirty="0"/>
              <a:t>Longitudinal Experiences</a:t>
            </a:r>
            <a:endParaRPr lang="en-US" sz="1200" dirty="0"/>
          </a:p>
          <a:p>
            <a:r>
              <a:rPr lang="en-US" sz="1200" b="1" dirty="0"/>
              <a:t>*</a:t>
            </a:r>
            <a:r>
              <a:rPr lang="en-US" sz="1200" dirty="0"/>
              <a:t> Residents may be required to travel to affiliated sites within the Hartford Healthcare system for certain learning experiences </a:t>
            </a:r>
          </a:p>
          <a:p>
            <a:r>
              <a:rPr lang="en-US" sz="1200" dirty="0"/>
              <a:t>• Community Pharmacy Practice/Staffing                         (11 months)</a:t>
            </a:r>
          </a:p>
          <a:p>
            <a:r>
              <a:rPr lang="en-US" sz="1200" dirty="0"/>
              <a:t>	•  Every 3rd Saturday for 4-hour shift</a:t>
            </a:r>
          </a:p>
          <a:p>
            <a:pPr lvl="1"/>
            <a:r>
              <a:rPr lang="en-US" sz="1200" dirty="0"/>
              <a:t>•  PTO shifts for staff pharmacists</a:t>
            </a:r>
          </a:p>
          <a:p>
            <a:r>
              <a:rPr lang="en-US" sz="1200" dirty="0"/>
              <a:t>• Transitions of Care I (Fall 4 months)</a:t>
            </a:r>
          </a:p>
          <a:p>
            <a:r>
              <a:rPr lang="en-US" sz="1200" dirty="0"/>
              <a:t>• Transitions of Care II (Spring 4 months)</a:t>
            </a:r>
          </a:p>
          <a:p>
            <a:r>
              <a:rPr lang="en-US" sz="1200" dirty="0"/>
              <a:t>• HOPE Charitable Pharmacy (Spring 4 months)</a:t>
            </a:r>
          </a:p>
          <a:p>
            <a:r>
              <a:rPr lang="en-US" sz="1200" dirty="0"/>
              <a:t>• Practice Management &amp; Leadership (11 months)</a:t>
            </a:r>
          </a:p>
          <a:p>
            <a:r>
              <a:rPr lang="en-US" sz="1200" dirty="0"/>
              <a:t>• Research project (11 months) </a:t>
            </a:r>
          </a:p>
          <a:p>
            <a:r>
              <a:rPr lang="en-US" sz="1200" dirty="0"/>
              <a:t>• Teaching and Learning (11 months)</a:t>
            </a:r>
          </a:p>
          <a:p>
            <a:r>
              <a:rPr lang="en-US" sz="1200" dirty="0"/>
              <a:t>• Anticoagulation Clinic (Fall or Spring 4 months)</a:t>
            </a:r>
          </a:p>
          <a:p>
            <a:r>
              <a:rPr lang="en-US" sz="1200" dirty="0"/>
              <a:t>• Ambulatory Care (Fall or Spring 4 months)</a:t>
            </a:r>
          </a:p>
          <a:p>
            <a:r>
              <a:rPr lang="en-US" sz="1200" dirty="0"/>
              <a:t>• Medical Mission (Fall 4 months)</a:t>
            </a:r>
          </a:p>
          <a:p>
            <a:endParaRPr lang="en-US" sz="500" dirty="0"/>
          </a:p>
          <a:p>
            <a:r>
              <a:rPr lang="en-US" sz="1200" b="1" dirty="0"/>
              <a:t>Professional Meetings</a:t>
            </a:r>
          </a:p>
          <a:p>
            <a:r>
              <a:rPr lang="en-US" sz="1200" dirty="0"/>
              <a:t>• ASHP Midyear Clinical Meeting</a:t>
            </a:r>
          </a:p>
          <a:p>
            <a:r>
              <a:rPr lang="en-US" sz="1200" dirty="0"/>
              <a:t>• Eastern States Residency Conference or New England Residency Conference</a:t>
            </a:r>
          </a:p>
        </p:txBody>
      </p:sp>
      <p:sp>
        <p:nvSpPr>
          <p:cNvPr id="8" name="Rectangle 7">
            <a:extLst>
              <a:ext uri="{FF2B5EF4-FFF2-40B4-BE49-F238E27FC236}">
                <a16:creationId xmlns:a16="http://schemas.microsoft.com/office/drawing/2014/main" id="{A9730F64-F64F-762E-949C-7797B506A745}"/>
              </a:ext>
            </a:extLst>
          </p:cNvPr>
          <p:cNvSpPr/>
          <p:nvPr/>
        </p:nvSpPr>
        <p:spPr>
          <a:xfrm>
            <a:off x="6888031" y="5486400"/>
            <a:ext cx="3393794" cy="2286001"/>
          </a:xfrm>
          <a:prstGeom prst="rect">
            <a:avLst/>
          </a:prstGeom>
          <a:solidFill>
            <a:srgbClr val="FDF5ED"/>
          </a:solidFill>
          <a:ln>
            <a:solidFill>
              <a:srgbClr val="FDF5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500" b="1" dirty="0">
                <a:solidFill>
                  <a:schemeClr val="tx1"/>
                </a:solidFill>
              </a:rPr>
              <a:t>To be considered for an interview, applicant must submit to PhORCAS:</a:t>
            </a:r>
          </a:p>
          <a:p>
            <a:endParaRPr lang="en-US" sz="700" dirty="0">
              <a:solidFill>
                <a:schemeClr val="tx1"/>
              </a:solidFill>
            </a:endParaRPr>
          </a:p>
          <a:p>
            <a:r>
              <a:rPr lang="en-US" sz="1600" dirty="0">
                <a:solidFill>
                  <a:schemeClr val="tx1"/>
                </a:solidFill>
              </a:rPr>
              <a:t> • </a:t>
            </a:r>
            <a:r>
              <a:rPr lang="en-US" sz="1500" dirty="0">
                <a:solidFill>
                  <a:schemeClr val="tx1"/>
                </a:solidFill>
              </a:rPr>
              <a:t>Letter of intent </a:t>
            </a:r>
          </a:p>
          <a:p>
            <a:r>
              <a:rPr lang="en-US" sz="1600" dirty="0">
                <a:solidFill>
                  <a:schemeClr val="tx1"/>
                </a:solidFill>
              </a:rPr>
              <a:t> •</a:t>
            </a:r>
            <a:r>
              <a:rPr lang="en-US" sz="1400" dirty="0">
                <a:solidFill>
                  <a:schemeClr val="tx1"/>
                </a:solidFill>
              </a:rPr>
              <a:t> </a:t>
            </a:r>
            <a:r>
              <a:rPr lang="en-US" sz="1500" dirty="0">
                <a:solidFill>
                  <a:schemeClr val="tx1"/>
                </a:solidFill>
              </a:rPr>
              <a:t>Curriculum Vitae </a:t>
            </a:r>
          </a:p>
          <a:p>
            <a:r>
              <a:rPr lang="en-US" sz="1600" dirty="0">
                <a:solidFill>
                  <a:schemeClr val="tx1"/>
                </a:solidFill>
              </a:rPr>
              <a:t> • </a:t>
            </a:r>
            <a:r>
              <a:rPr lang="en-US" sz="1500" dirty="0">
                <a:solidFill>
                  <a:schemeClr val="tx1"/>
                </a:solidFill>
              </a:rPr>
              <a:t>Three letters of recommendation </a:t>
            </a:r>
          </a:p>
          <a:p>
            <a:r>
              <a:rPr lang="en-US" sz="1600" dirty="0">
                <a:solidFill>
                  <a:schemeClr val="tx1"/>
                </a:solidFill>
              </a:rPr>
              <a:t> • </a:t>
            </a:r>
            <a:r>
              <a:rPr lang="en-US" sz="1500" dirty="0">
                <a:solidFill>
                  <a:schemeClr val="tx1"/>
                </a:solidFill>
              </a:rPr>
              <a:t>Official college of pharmacy transcripts</a:t>
            </a:r>
          </a:p>
          <a:p>
            <a:endParaRPr lang="en-US" sz="500" dirty="0">
              <a:solidFill>
                <a:schemeClr val="tx1"/>
              </a:solidFill>
            </a:endParaRPr>
          </a:p>
        </p:txBody>
      </p:sp>
      <p:sp>
        <p:nvSpPr>
          <p:cNvPr id="9" name="TextBox 8">
            <a:extLst>
              <a:ext uri="{FF2B5EF4-FFF2-40B4-BE49-F238E27FC236}">
                <a16:creationId xmlns:a16="http://schemas.microsoft.com/office/drawing/2014/main" id="{97066565-0DDC-3336-D052-2C7FFAAE647E}"/>
              </a:ext>
            </a:extLst>
          </p:cNvPr>
          <p:cNvSpPr txBox="1"/>
          <p:nvPr/>
        </p:nvSpPr>
        <p:spPr>
          <a:xfrm>
            <a:off x="6847165" y="283211"/>
            <a:ext cx="3393798" cy="4539704"/>
          </a:xfrm>
          <a:prstGeom prst="rect">
            <a:avLst/>
          </a:prstGeom>
          <a:noFill/>
        </p:spPr>
        <p:txBody>
          <a:bodyPr wrap="square" rtlCol="0">
            <a:spAutoFit/>
          </a:bodyPr>
          <a:lstStyle/>
          <a:p>
            <a:pPr algn="ctr"/>
            <a:r>
              <a:rPr lang="en-US" sz="1500" b="1" dirty="0">
                <a:solidFill>
                  <a:schemeClr val="accent4"/>
                </a:solidFill>
              </a:rPr>
              <a:t>---- </a:t>
            </a:r>
            <a:r>
              <a:rPr lang="en-US" sz="1500" b="1" dirty="0"/>
              <a:t>Requirements</a:t>
            </a:r>
            <a:r>
              <a:rPr lang="en-US" sz="1500" b="1" dirty="0">
                <a:solidFill>
                  <a:schemeClr val="accent4"/>
                </a:solidFill>
              </a:rPr>
              <a:t> ----</a:t>
            </a:r>
            <a:endParaRPr lang="en-US" sz="1500" dirty="0">
              <a:solidFill>
                <a:schemeClr val="accent4"/>
              </a:solidFill>
            </a:endParaRPr>
          </a:p>
          <a:p>
            <a:r>
              <a:rPr lang="en-US" sz="1300" dirty="0"/>
              <a:t> </a:t>
            </a:r>
            <a:r>
              <a:rPr lang="en-US" sz="1200" dirty="0"/>
              <a:t>•  Eligible for employment in the United States (applicants requiring international visa sponsorship will not be considered) </a:t>
            </a:r>
          </a:p>
          <a:p>
            <a:r>
              <a:rPr lang="en-US" sz="1200" dirty="0"/>
              <a:t> •  Graduate of an ACPE accredited Doctor of Pharmacy Degree Program (or one in process of pursuing accreditation), or have a FPGEC certification from NABP </a:t>
            </a:r>
          </a:p>
          <a:p>
            <a:r>
              <a:rPr lang="en-US" sz="1200" dirty="0"/>
              <a:t> •  Obtain a pharmacist license in  CT </a:t>
            </a:r>
          </a:p>
          <a:p>
            <a:r>
              <a:rPr lang="en-US" sz="1200" dirty="0"/>
              <a:t> •  Adhere to the rules of the Residency Matching Program </a:t>
            </a:r>
          </a:p>
          <a:p>
            <a:r>
              <a:rPr lang="en-US" sz="1200" dirty="0"/>
              <a:t> •  Successful completion of a background check and initial employee health screen which includes immunization and drug screen</a:t>
            </a:r>
          </a:p>
          <a:p>
            <a:endParaRPr lang="en-US" sz="500" dirty="0"/>
          </a:p>
          <a:p>
            <a:pPr algn="ctr"/>
            <a:r>
              <a:rPr lang="en-US" sz="1500" b="1" dirty="0">
                <a:solidFill>
                  <a:schemeClr val="accent2"/>
                </a:solidFill>
              </a:rPr>
              <a:t>---- </a:t>
            </a:r>
            <a:r>
              <a:rPr lang="en-US" sz="1500" b="1" dirty="0"/>
              <a:t>Strong Applicants </a:t>
            </a:r>
            <a:r>
              <a:rPr lang="en-US" sz="1500" b="1" dirty="0">
                <a:solidFill>
                  <a:schemeClr val="accent2"/>
                </a:solidFill>
              </a:rPr>
              <a:t>----</a:t>
            </a:r>
            <a:endParaRPr lang="en-US" sz="1500" dirty="0">
              <a:solidFill>
                <a:schemeClr val="accent2"/>
              </a:solidFill>
            </a:endParaRPr>
          </a:p>
          <a:p>
            <a:r>
              <a:rPr lang="en-US" sz="1300" dirty="0"/>
              <a:t>• </a:t>
            </a:r>
            <a:r>
              <a:rPr lang="en-US" sz="1200" dirty="0"/>
              <a:t>Self-directed learner with strong work ethic </a:t>
            </a:r>
          </a:p>
          <a:p>
            <a:r>
              <a:rPr lang="en-US" sz="1200" dirty="0"/>
              <a:t>• Approaches others with compassion and respect </a:t>
            </a:r>
          </a:p>
          <a:p>
            <a:r>
              <a:rPr lang="en-US" sz="1200" dirty="0"/>
              <a:t>• Strong verbal and written communication skills </a:t>
            </a:r>
          </a:p>
          <a:p>
            <a:r>
              <a:rPr lang="en-US" sz="1200" dirty="0"/>
              <a:t>• Values teamwork; able to work in multidisciplinary groups </a:t>
            </a:r>
          </a:p>
          <a:p>
            <a:r>
              <a:rPr lang="en-US" sz="1200" dirty="0"/>
              <a:t>• Interest in precepting pharmacy students on IPPE/APPE rotations </a:t>
            </a:r>
          </a:p>
        </p:txBody>
      </p:sp>
    </p:spTree>
    <p:extLst>
      <p:ext uri="{BB962C8B-B14F-4D97-AF65-F5344CB8AC3E}">
        <p14:creationId xmlns:p14="http://schemas.microsoft.com/office/powerpoint/2010/main" val="21598915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1867</TotalTime>
  <Words>671</Words>
  <Application>Microsoft Office PowerPoint</Application>
  <PresentationFormat>Custom</PresentationFormat>
  <Paragraphs>83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Mastropietro, Michealla</dc:creator>
  <cp:lastModifiedBy>Morningstar, Amanda</cp:lastModifiedBy>
  <cp:revision>22</cp:revision>
  <cp:lastPrinted>2026-10-14T17:04:16Z</cp:lastPrinted>
  <dcterms:created xsi:type="dcterms:W3CDTF">2025-11-19T21:50:05Z</dcterms:created>
  <dcterms:modified xsi:type="dcterms:W3CDTF">2026-10-14T17:05:35Z</dcterms:modified>
</cp:coreProperties>
</file>